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73" r:id="rId3"/>
    <p:sldId id="257" r:id="rId4"/>
    <p:sldId id="259" r:id="rId5"/>
    <p:sldId id="272" r:id="rId6"/>
    <p:sldId id="260" r:id="rId7"/>
    <p:sldId id="271" r:id="rId8"/>
    <p:sldId id="261" r:id="rId9"/>
    <p:sldId id="262" r:id="rId10"/>
    <p:sldId id="263" r:id="rId11"/>
    <p:sldId id="266" r:id="rId12"/>
    <p:sldId id="269" r:id="rId13"/>
    <p:sldId id="268" r:id="rId14"/>
    <p:sldId id="270" r:id="rId15"/>
    <p:sldId id="27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7FF"/>
    <a:srgbClr val="009893"/>
    <a:srgbClr val="E7F3FF"/>
    <a:srgbClr val="EDF5FF"/>
    <a:srgbClr val="B3EAEF"/>
    <a:srgbClr val="ACDEE3"/>
    <a:srgbClr val="ACDEE2"/>
    <a:srgbClr val="E0E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/>
    <p:restoredTop sz="94629"/>
  </p:normalViewPr>
  <p:slideViewPr>
    <p:cSldViewPr snapToGrid="0" snapToObjects="1">
      <p:cViewPr varScale="1">
        <p:scale>
          <a:sx n="71" d="100"/>
          <a:sy n="71" d="100"/>
        </p:scale>
        <p:origin x="45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91E42-89BF-4243-972E-0D03A869E1F2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E743D-8417-D445-AA99-5506CBE737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33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743D-8417-D445-AA99-5506CBE7374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49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37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1901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433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60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634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164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0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46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265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83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64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E616-97B8-8140-947A-E89E7C26B645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97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OIShMcjE5TOzsCepWmS98r9tTxXTX6g7wu7GEzi0Zsc_GsA/viewform?usp=sharing&amp;ouid=10740295079642265391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www.humanites.pl/" TargetMode="External"/><Relationship Id="rId4" Type="http://schemas.openxmlformats.org/officeDocument/2006/relationships/hyperlink" Target="http://www.2godzinydlarodziny.pl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BF5FE2F-9DEB-F562-ECCF-0847320E2960}"/>
              </a:ext>
            </a:extLst>
          </p:cNvPr>
          <p:cNvSpPr/>
          <p:nvPr/>
        </p:nvSpPr>
        <p:spPr>
          <a:xfrm>
            <a:off x="7035115" y="118286"/>
            <a:ext cx="3733363" cy="1870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5CA232E-7156-CD40-89C8-451A806DA37E}"/>
              </a:ext>
            </a:extLst>
          </p:cNvPr>
          <p:cNvSpPr txBox="1"/>
          <p:nvPr/>
        </p:nvSpPr>
        <p:spPr>
          <a:xfrm>
            <a:off x="7685420" y="623022"/>
            <a:ext cx="23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tu wstawić logotyp organizacji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4B94A05-BC52-91ED-406C-379CDE756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516" y="2193454"/>
            <a:ext cx="5611962" cy="6858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D2B77D8-4AB4-404F-8C35-C42C116D8B73}"/>
              </a:ext>
            </a:extLst>
          </p:cNvPr>
          <p:cNvSpPr txBox="1"/>
          <p:nvPr/>
        </p:nvSpPr>
        <p:spPr>
          <a:xfrm>
            <a:off x="853576" y="346770"/>
            <a:ext cx="4055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02154D"/>
                </a:solidFill>
                <a:latin typeface="Helvetica Light" panose="020B0403020202020204" pitchFamily="34" charset="0"/>
              </a:rPr>
              <a:t>HumanBE</a:t>
            </a:r>
            <a:r>
              <a:rPr lang="pl-PL" sz="2400" b="1" dirty="0">
                <a:solidFill>
                  <a:srgbClr val="02154D"/>
                </a:solidFill>
                <a:latin typeface="Helvetica Light" panose="020B0403020202020204" pitchFamily="34" charset="0"/>
              </a:rPr>
              <a:t> – Dwie Godziny dla rodziny/ dla Człowieka</a:t>
            </a:r>
          </a:p>
          <a:p>
            <a:endParaRPr lang="pl-PL" sz="2400" b="1" dirty="0">
              <a:solidFill>
                <a:srgbClr val="02154D"/>
              </a:solidFill>
              <a:latin typeface="Helvetica Light" panose="020B0403020202020204" pitchFamily="34" charset="0"/>
            </a:endParaRPr>
          </a:p>
          <a:p>
            <a:r>
              <a:rPr lang="pl-PL" sz="2400" b="1" dirty="0">
                <a:solidFill>
                  <a:srgbClr val="02154D"/>
                </a:solidFill>
                <a:latin typeface="Helvetica Light" panose="020B0403020202020204" pitchFamily="34" charset="0"/>
              </a:rPr>
              <a:t>Globalny Ruch Społeczny Instytutu </a:t>
            </a:r>
            <a:r>
              <a:rPr lang="pl-PL" sz="2400" b="1" dirty="0" err="1">
                <a:solidFill>
                  <a:srgbClr val="02154D"/>
                </a:solidFill>
                <a:latin typeface="Helvetica Light" panose="020B0403020202020204" pitchFamily="34" charset="0"/>
              </a:rPr>
              <a:t>Humanites</a:t>
            </a:r>
            <a:r>
              <a:rPr lang="pl-PL" sz="2400" b="1" dirty="0">
                <a:solidFill>
                  <a:srgbClr val="02154D"/>
                </a:solidFill>
                <a:latin typeface="Helvetica Light" panose="020B0403020202020204" pitchFamily="34" charset="0"/>
              </a:rPr>
              <a:t> na rzecz bliskości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67C27AD-F7B3-39C3-97FB-126156485238}"/>
              </a:ext>
            </a:extLst>
          </p:cNvPr>
          <p:cNvSpPr txBox="1"/>
          <p:nvPr/>
        </p:nvSpPr>
        <p:spPr>
          <a:xfrm>
            <a:off x="853576" y="4278458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XV edycja, rok 2026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4745BFD-15FD-2F4E-9505-4F4E609F7925}"/>
              </a:ext>
            </a:extLst>
          </p:cNvPr>
          <p:cNvSpPr txBox="1"/>
          <p:nvPr/>
        </p:nvSpPr>
        <p:spPr>
          <a:xfrm>
            <a:off x="853576" y="2579542"/>
            <a:ext cx="4011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2154D"/>
                </a:solidFill>
                <a:latin typeface="Helvetica Light" panose="020B0403020202020204" pitchFamily="34" charset="0"/>
              </a:rPr>
              <a:t>oraz zmiany kultury pracy </a:t>
            </a:r>
            <a:br>
              <a:rPr lang="pl-PL" sz="2400" dirty="0">
                <a:solidFill>
                  <a:srgbClr val="02154D"/>
                </a:solidFill>
                <a:latin typeface="Helvetica Light" panose="020B0403020202020204" pitchFamily="34" charset="0"/>
              </a:rPr>
            </a:br>
            <a:r>
              <a:rPr lang="pl-PL" sz="2400" dirty="0">
                <a:solidFill>
                  <a:srgbClr val="02154D"/>
                </a:solidFill>
                <a:latin typeface="Helvetica Light" panose="020B0403020202020204" pitchFamily="34" charset="0"/>
              </a:rPr>
              <a:t>i stylu życia ludzi w dobie technologicznej transformacji</a:t>
            </a:r>
          </a:p>
        </p:txBody>
      </p:sp>
    </p:spTree>
    <p:extLst>
      <p:ext uri="{BB962C8B-B14F-4D97-AF65-F5344CB8AC3E}">
        <p14:creationId xmlns:p14="http://schemas.microsoft.com/office/powerpoint/2010/main" val="3290745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73465" y="492933"/>
            <a:ext cx="775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Migawki z akcji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947117" y="1585460"/>
            <a:ext cx="598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wkleić zdjęcia, opinie pracowników itp.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A273C4E-94B2-A43D-DF8F-5BE03B715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74375" y="390954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Karty ASK ME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7F571A0-1203-4E37-935A-2D73C5104668}"/>
              </a:ext>
            </a:extLst>
          </p:cNvPr>
          <p:cNvSpPr txBox="1"/>
          <p:nvPr/>
        </p:nvSpPr>
        <p:spPr>
          <a:xfrm>
            <a:off x="1041018" y="1538688"/>
            <a:ext cx="4493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Jeżeli mieliście w rękach i graliście w grę karcianą ASK ME, lub kupiliście ją dla swoich pracowników, napiszcie nam </a:t>
            </a: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 o niej sądzicie.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7A64FE5-3E41-1E82-400F-103797467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049DFC9-F769-86B0-A348-54071E255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009" y="1867227"/>
            <a:ext cx="6535020" cy="5513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19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74375" y="470939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Globalny Ruch Społeczny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7F571A0-1203-4E37-935A-2D73C5104668}"/>
              </a:ext>
            </a:extLst>
          </p:cNvPr>
          <p:cNvSpPr txBox="1"/>
          <p:nvPr/>
        </p:nvSpPr>
        <p:spPr>
          <a:xfrm>
            <a:off x="974375" y="1341570"/>
            <a:ext cx="568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Jeżeli do Akcji dołączył zagraniczny oddział Twojej firmy, napisz nam o tym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37283AC-59FC-B9C0-5429-9E7554415D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1971021" y="2212201"/>
            <a:ext cx="8149727" cy="418061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71C46A7-BE86-2A13-2781-73DDD9B6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254" y="5943600"/>
            <a:ext cx="8149726" cy="55048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C93DE1A-CD5D-6A3E-D6DF-D626E4168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0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74375" y="423564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ESG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7F571A0-1203-4E37-935A-2D73C5104668}"/>
              </a:ext>
            </a:extLst>
          </p:cNvPr>
          <p:cNvSpPr txBox="1"/>
          <p:nvPr/>
        </p:nvSpPr>
        <p:spPr>
          <a:xfrm>
            <a:off x="974375" y="1341570"/>
            <a:ext cx="488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planujecie wpisać / wpisaliście akcję #HumanBE #2h4family w raportowanie ESG?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9D6B7F2-0170-2637-AE68-B0870BFF6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918" y="5952898"/>
            <a:ext cx="5062714" cy="52936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7020A0E-1B43-1904-3A8E-8463A5EDE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1E25DA-8C85-333F-A949-A90F75397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114" y="3096905"/>
            <a:ext cx="3045519" cy="266001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8E17229-A54E-4AA1-3D61-872B84493553}"/>
              </a:ext>
            </a:extLst>
          </p:cNvPr>
          <p:cNvSpPr txBox="1"/>
          <p:nvPr/>
        </p:nvSpPr>
        <p:spPr>
          <a:xfrm>
            <a:off x="6207215" y="3400869"/>
            <a:ext cx="1927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2A5BA1"/>
                </a:solidFill>
                <a:latin typeface="Helvetica" pitchFamily="2" charset="0"/>
              </a:rPr>
              <a:t>strefa makro</a:t>
            </a:r>
            <a:endParaRPr lang="pl-PL" dirty="0">
              <a:solidFill>
                <a:srgbClr val="2A5BA1"/>
              </a:solidFill>
              <a:latin typeface="Helvetica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3F07A67-7B7D-8A22-8196-EA75E540D0D2}"/>
              </a:ext>
            </a:extLst>
          </p:cNvPr>
          <p:cNvSpPr txBox="1"/>
          <p:nvPr/>
        </p:nvSpPr>
        <p:spPr>
          <a:xfrm>
            <a:off x="6306068" y="5134353"/>
            <a:ext cx="1668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71A638"/>
                </a:solidFill>
                <a:latin typeface="Helvetica" pitchFamily="2" charset="0"/>
              </a:rPr>
              <a:t>strefa mikro</a:t>
            </a:r>
            <a:endParaRPr lang="pl-PL" dirty="0">
              <a:solidFill>
                <a:srgbClr val="71A638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74375" y="402778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HumnaLINK</a:t>
            </a: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 </a:t>
            </a:r>
            <a:r>
              <a:rPr lang="pl-PL" sz="32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Indeks Więzi Społecznych</a:t>
            </a:r>
            <a:endParaRPr lang="pl-PL" sz="3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7F571A0-1203-4E37-935A-2D73C5104668}"/>
              </a:ext>
            </a:extLst>
          </p:cNvPr>
          <p:cNvSpPr txBox="1"/>
          <p:nvPr/>
        </p:nvSpPr>
        <p:spPr>
          <a:xfrm>
            <a:off x="979290" y="1823939"/>
            <a:ext cx="512162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Wasza firma planuje wziąć udział/ wzięła udział  w badaniu sieci społecznych </a:t>
            </a:r>
            <a:r>
              <a:rPr lang="pl-PL" sz="1600" b="1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HumanLINK</a:t>
            </a:r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.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sz="1600" dirty="0" err="1">
                <a:solidFill>
                  <a:srgbClr val="002060"/>
                </a:solidFill>
                <a:latin typeface="Helvetica" pitchFamily="2" charset="0"/>
              </a:rPr>
              <a:t>HumanLINK</a:t>
            </a:r>
            <a:r>
              <a:rPr lang="pl-PL" sz="1600" dirty="0">
                <a:solidFill>
                  <a:srgbClr val="002060"/>
                </a:solidFill>
                <a:latin typeface="Helvetica" pitchFamily="2" charset="0"/>
              </a:rPr>
              <a:t> to pierwsze w Polsce badanie, które kompleksowo analizuje poziom osamotnienia i więzi w miejscu pracy i otoczeniu organizacji.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</a:rPr>
              <a:t>Badanie daje możliwość zbadania wpływu kultury organizacyjnej firmy na rozległość i trwałość relacji tworzonych przez pracowników</a:t>
            </a:r>
            <a:r>
              <a:rPr lang="pl-PL" sz="1600" dirty="0"/>
              <a:t>. </a:t>
            </a:r>
            <a:r>
              <a:rPr lang="pl-PL" sz="1600" dirty="0">
                <a:solidFill>
                  <a:srgbClr val="002060"/>
                </a:solidFill>
                <a:latin typeface="Helvetica" pitchFamily="2" charset="0"/>
              </a:rPr>
              <a:t>A każdemu pracownikowi na stworzenie mapy własnych relacji w wymiarze rodzinnym, społecznym i zawodowym.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Wyniki mogą być wykorzystane w raportowaniu ESG!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Więcej o badaniu na: https://2godzinydlarodziny.pl/humanlink/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60DE08-6628-C717-1583-C3F397E6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870" y="363919"/>
            <a:ext cx="2535755" cy="11747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33E187B-E068-4A52-8F35-84B5A3BC4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r="2027"/>
          <a:stretch/>
        </p:blipFill>
        <p:spPr>
          <a:xfrm>
            <a:off x="6282813" y="2271252"/>
            <a:ext cx="5818549" cy="34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74375" y="402778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Ankieta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60DE08-6628-C717-1583-C3F397E6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7AF9385-3C78-4215-A805-AC8EA4040BC5}"/>
              </a:ext>
            </a:extLst>
          </p:cNvPr>
          <p:cNvSpPr txBox="1"/>
          <p:nvPr/>
        </p:nvSpPr>
        <p:spPr>
          <a:xfrm>
            <a:off x="974374" y="1341569"/>
            <a:ext cx="45120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Prosimy bardzo o udział w krótkiej ankiecie dotyczącej Akcji </a:t>
            </a:r>
            <a:r>
              <a:rPr lang="pl-PL" b="1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HumanBE</a:t>
            </a:r>
            <a:r>
              <a:rPr lang="pl-PL" b="1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Dwie godziny dla Rodziny/dla Człowieka, która pozwoli nam poznać Waszą opinię</a:t>
            </a: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 prezentacji lub mailu zgłoszeniowym do </a:t>
            </a:r>
            <a:r>
              <a:rPr lang="pl-PL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konkusu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prosimy o potwierdzenie udziału w Ankiecie – </a:t>
            </a: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b="1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Poniżej Link do Ankiety &gt;&gt;&gt;&gt;&gt;</a:t>
            </a:r>
            <a:endParaRPr lang="pl-PL" b="1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https://docs.google.com/forms/d/e/1FAIpQLSfOIShMcjE5TOzsCepWmS98r9tTxXTX6g7wu7GEzi0Zsc_GsA/viewform?usp=sharing&amp;ouid=107402950796422653916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EC6EB6F-D048-4225-31C6-F9BF2DB73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6293">
            <a:off x="5742232" y="2011211"/>
            <a:ext cx="5994725" cy="34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8EC797F-F892-20C2-A1EF-4E2F3A85C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287" y="2303138"/>
            <a:ext cx="2395430" cy="312478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7572550" y="5892944"/>
            <a:ext cx="403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Dziękujemy że dołączyliście ! 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</a:t>
            </a:r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9143920-F788-6447-5CBC-012521D80744}"/>
              </a:ext>
            </a:extLst>
          </p:cNvPr>
          <p:cNvSpPr txBox="1"/>
          <p:nvPr/>
        </p:nvSpPr>
        <p:spPr>
          <a:xfrm>
            <a:off x="4401614" y="6468111"/>
            <a:ext cx="1066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#HumanBE #2h4family #4human</a:t>
            </a:r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29CD6DE-7AF1-6815-8AB8-29396ED66D25}"/>
              </a:ext>
            </a:extLst>
          </p:cNvPr>
          <p:cNvSpPr txBox="1"/>
          <p:nvPr/>
        </p:nvSpPr>
        <p:spPr>
          <a:xfrm>
            <a:off x="1104136" y="312143"/>
            <a:ext cx="11087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latin typeface="Helvetica" pitchFamily="2" charset="0"/>
              </a:rPr>
              <a:t>Od 15 lat HumanBE przeciwdziała samotności</a:t>
            </a:r>
          </a:p>
          <a:p>
            <a:r>
              <a:rPr lang="pl-PL" sz="3200" b="1" dirty="0">
                <a:solidFill>
                  <a:srgbClr val="002060"/>
                </a:solidFill>
                <a:latin typeface="Helvetica" pitchFamily="2" charset="0"/>
              </a:rPr>
              <a:t>i kryzysowi więzi!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0795469-2F03-ECD3-870C-788A4F8701D4}"/>
              </a:ext>
            </a:extLst>
          </p:cNvPr>
          <p:cNvSpPr txBox="1"/>
          <p:nvPr/>
        </p:nvSpPr>
        <p:spPr>
          <a:xfrm>
            <a:off x="1092552" y="2943985"/>
            <a:ext cx="65618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  <a:latin typeface="Helvetica" pitchFamily="2" charset="0"/>
              </a:rPr>
              <a:t>Kampania „HumanBE - Dwie Godziny </a:t>
            </a:r>
            <a:br>
              <a:rPr lang="pl-PL" b="1" dirty="0">
                <a:solidFill>
                  <a:srgbClr val="002060"/>
                </a:solidFill>
                <a:latin typeface="Helvetica" pitchFamily="2" charset="0"/>
              </a:rPr>
            </a:br>
            <a:r>
              <a:rPr lang="pl-PL" b="1" dirty="0">
                <a:solidFill>
                  <a:srgbClr val="002060"/>
                </a:solidFill>
                <a:latin typeface="Helvetica" pitchFamily="2" charset="0"/>
              </a:rPr>
              <a:t>dla Rodziny/Człowieka” 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</a:rPr>
              <a:t>powstała </a:t>
            </a:r>
            <a:br>
              <a:rPr lang="pl-PL" dirty="0">
                <a:solidFill>
                  <a:srgbClr val="002060"/>
                </a:solidFill>
                <a:latin typeface="Helvetica" pitchFamily="2" charset="0"/>
              </a:rPr>
            </a:br>
            <a:r>
              <a:rPr lang="pl-PL" dirty="0">
                <a:solidFill>
                  <a:srgbClr val="002060"/>
                </a:solidFill>
                <a:latin typeface="Helvetica" pitchFamily="2" charset="0"/>
              </a:rPr>
              <a:t>w odpowiedzi na globalne trendy: kryzys więzi, spadek poczucia sensu, zjawisko samotności w dobie transformacji technologicznej - w świetle m.in. potrzeb rynku pracy - zaangażowanych zespołów i zdrowego społeczeństwa. </a:t>
            </a: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Do tego, stworzonego w Polsce przez Instytut </a:t>
            </a:r>
            <a:r>
              <a:rPr lang="pl-PL" dirty="0" err="1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Humanites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, ruchu na rzecz bliskości, międzypokoleniowych mostów oraz  zmiany kultury pracy i stylu życia, który zyskał międzynarodowy zasięg dołączyło już ponad 4</a:t>
            </a:r>
            <a:r>
              <a:rPr lang="pl-PL" b="1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000 firm,</a:t>
            </a:r>
          </a:p>
          <a:p>
            <a:r>
              <a:rPr lang="pl-PL" b="1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z ponad 50 krajów na całym świecie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. </a:t>
            </a: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Więcej na 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  <a:hlinkClick r:id="rId4"/>
              </a:rPr>
              <a:t>www.2godzinydlarodziny.pl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 oraz 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  <a:hlinkClick r:id="rId5"/>
              </a:rPr>
              <a:t>www.humanites.pl</a:t>
            </a:r>
            <a:endParaRPr lang="pl-PL" dirty="0">
              <a:solidFill>
                <a:srgbClr val="002060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endParaRPr lang="pl-PL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F9DCF5E-A5E7-E999-FB1D-F299BC7F4868}"/>
              </a:ext>
            </a:extLst>
          </p:cNvPr>
          <p:cNvSpPr txBox="1"/>
          <p:nvPr/>
        </p:nvSpPr>
        <p:spPr>
          <a:xfrm>
            <a:off x="7804023" y="5450939"/>
            <a:ext cx="35711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b="1" dirty="0">
                <a:solidFill>
                  <a:srgbClr val="009893"/>
                </a:solidFill>
                <a:latin typeface="Helvetica" pitchFamily="2" charset="0"/>
              </a:rPr>
              <a:t>HumanBE w dobie AI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C9F9D84-F5CF-A850-0F2E-0AEA46E6F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583" y="1558124"/>
            <a:ext cx="3216244" cy="149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5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FBB5A19-E142-486F-8124-F81D8AB46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" b="34380"/>
          <a:stretch/>
        </p:blipFill>
        <p:spPr>
          <a:xfrm>
            <a:off x="1" y="658229"/>
            <a:ext cx="12191998" cy="45479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7FB7A1C-2923-49BC-B60F-8811D6255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5" r="1049"/>
          <a:stretch/>
        </p:blipFill>
        <p:spPr>
          <a:xfrm>
            <a:off x="1" y="5206166"/>
            <a:ext cx="12191999" cy="9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69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73464" y="476891"/>
            <a:ext cx="10368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Dlaczego wzięliśmy udział w kampanii </a:t>
            </a:r>
            <a:r>
              <a:rPr lang="pl-PL" sz="3600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HumanBE</a:t>
            </a: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 Dwie Godziny dla Rodziny/ dla Człowieka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B529638-A564-904B-B594-D7C6840DC55F}"/>
              </a:ext>
            </a:extLst>
          </p:cNvPr>
          <p:cNvSpPr txBox="1"/>
          <p:nvPr/>
        </p:nvSpPr>
        <p:spPr>
          <a:xfrm>
            <a:off x="6445279" y="2818918"/>
            <a:ext cx="43310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napisać: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 zainspirowało Państwa </a:t>
            </a:r>
            <a:b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udziału w kampanii?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Skąd dowiedzieliście się </a:t>
            </a:r>
            <a:b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 inicjatywie?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 przebiegał proces decyzyjny?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3CBBF6C-535A-642F-736C-68140136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1" y="2277842"/>
            <a:ext cx="4331043" cy="36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8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892376" y="394501"/>
            <a:ext cx="900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Dwie Godziny dla Rodziny</a:t>
            </a: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 dla Człowieka</a:t>
            </a:r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- efekty kampanii w naszej organizacji 1/2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1120976" y="1941418"/>
            <a:ext cx="8411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opisać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 kampania została odebrana przez pracowników?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Jaka była atmosfera towarzysząca tegorocznej kampanii?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 jaki sposób kampania wpływa na kulturę organizacyjny /kapitał społeczny w Waszej organizacji</a:t>
            </a:r>
          </a:p>
          <a:p>
            <a:endParaRPr lang="pl-PL" sz="20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pl-PL" sz="2000" i="1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6B21F611-518E-4409-B9F8-AA5D5CCC8979}"/>
              </a:ext>
            </a:extLst>
          </p:cNvPr>
          <p:cNvGrpSpPr/>
          <p:nvPr/>
        </p:nvGrpSpPr>
        <p:grpSpPr>
          <a:xfrm>
            <a:off x="6928562" y="3429000"/>
            <a:ext cx="5240838" cy="3178953"/>
            <a:chOff x="44966" y="319764"/>
            <a:chExt cx="14614970" cy="8708991"/>
          </a:xfrm>
        </p:grpSpPr>
        <p:grpSp>
          <p:nvGrpSpPr>
            <p:cNvPr id="41" name="Grupuj">
              <a:extLst>
                <a:ext uri="{FF2B5EF4-FFF2-40B4-BE49-F238E27FC236}">
                  <a16:creationId xmlns:a16="http://schemas.microsoft.com/office/drawing/2014/main" id="{A4560985-BFE9-42C6-B9C5-3BCF7E4119A1}"/>
                </a:ext>
              </a:extLst>
            </p:cNvPr>
            <p:cNvGrpSpPr/>
            <p:nvPr/>
          </p:nvGrpSpPr>
          <p:grpSpPr>
            <a:xfrm>
              <a:off x="44966" y="319764"/>
              <a:ext cx="14614970" cy="8708991"/>
              <a:chOff x="0" y="-1"/>
              <a:chExt cx="14614969" cy="8708989"/>
            </a:xfrm>
          </p:grpSpPr>
          <p:grpSp>
            <p:nvGrpSpPr>
              <p:cNvPr id="44" name="Grupuj">
                <a:extLst>
                  <a:ext uri="{FF2B5EF4-FFF2-40B4-BE49-F238E27FC236}">
                    <a16:creationId xmlns:a16="http://schemas.microsoft.com/office/drawing/2014/main" id="{6DC76817-CD65-4699-9AAC-AD3A0081D2EF}"/>
                  </a:ext>
                </a:extLst>
              </p:cNvPr>
              <p:cNvGrpSpPr/>
              <p:nvPr/>
            </p:nvGrpSpPr>
            <p:grpSpPr>
              <a:xfrm>
                <a:off x="0" y="212377"/>
                <a:ext cx="14614969" cy="8496611"/>
                <a:chOff x="0" y="0"/>
                <a:chExt cx="14614968" cy="8496610"/>
              </a:xfrm>
            </p:grpSpPr>
            <p:pic>
              <p:nvPicPr>
                <p:cNvPr id="54" name="Idea_2h4Family_2022_11_edycja_.png" descr="Idea_2h4Family_2022_11_edycja_.png">
                  <a:extLst>
                    <a:ext uri="{FF2B5EF4-FFF2-40B4-BE49-F238E27FC236}">
                      <a16:creationId xmlns:a16="http://schemas.microsoft.com/office/drawing/2014/main" id="{F41EF594-A0D2-4AA3-A2D3-F17918B18A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12795"/>
                <a:stretch/>
              </p:blipFill>
              <p:spPr>
                <a:xfrm>
                  <a:off x="0" y="0"/>
                  <a:ext cx="14614968" cy="84966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5" name="Owal">
                  <a:extLst>
                    <a:ext uri="{FF2B5EF4-FFF2-40B4-BE49-F238E27FC236}">
                      <a16:creationId xmlns:a16="http://schemas.microsoft.com/office/drawing/2014/main" id="{01602984-712F-457A-9A21-4F5E3DE80D44}"/>
                    </a:ext>
                  </a:extLst>
                </p:cNvPr>
                <p:cNvSpPr/>
                <p:nvPr/>
              </p:nvSpPr>
              <p:spPr>
                <a:xfrm>
                  <a:off x="8804651" y="6272877"/>
                  <a:ext cx="3268386" cy="222373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algn="ctr" defTabSz="821531" hangingPunct="0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0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pic>
              <p:nvPicPr>
                <p:cNvPr id="56" name="Idea_2h4Family_2022_11_edycja_.png" descr="Idea_2h4Family_2022_11_edycja_.png">
                  <a:extLst>
                    <a:ext uri="{FF2B5EF4-FFF2-40B4-BE49-F238E27FC236}">
                      <a16:creationId xmlns:a16="http://schemas.microsoft.com/office/drawing/2014/main" id="{65F8672A-2315-403A-A802-2CA4F299C3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63721" t="66365" r="17406" b="15718"/>
                <a:stretch>
                  <a:fillRect/>
                </a:stretch>
              </p:blipFill>
              <p:spPr>
                <a:xfrm>
                  <a:off x="10040493" y="6737387"/>
                  <a:ext cx="2046094" cy="129487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5" name="Owal">
                <a:extLst>
                  <a:ext uri="{FF2B5EF4-FFF2-40B4-BE49-F238E27FC236}">
                    <a16:creationId xmlns:a16="http://schemas.microsoft.com/office/drawing/2014/main" id="{61132226-BEC5-462D-BBE3-F301D778F6FE}"/>
                  </a:ext>
                </a:extLst>
              </p:cNvPr>
              <p:cNvSpPr/>
              <p:nvPr/>
            </p:nvSpPr>
            <p:spPr>
              <a:xfrm>
                <a:off x="5544771" y="6158633"/>
                <a:ext cx="851474" cy="64792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algn="ctr" defTabSz="821531" hangingPunct="0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0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" name="Owal">
                <a:extLst>
                  <a:ext uri="{FF2B5EF4-FFF2-40B4-BE49-F238E27FC236}">
                    <a16:creationId xmlns:a16="http://schemas.microsoft.com/office/drawing/2014/main" id="{8FCCAFDE-F011-4524-879D-59F93F82E2C5}"/>
                  </a:ext>
                </a:extLst>
              </p:cNvPr>
              <p:cNvSpPr/>
              <p:nvPr/>
            </p:nvSpPr>
            <p:spPr>
              <a:xfrm>
                <a:off x="5850899" y="6057984"/>
                <a:ext cx="703320" cy="34552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algn="ctr" defTabSz="821531" hangingPunct="0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0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7" name="Owal">
                <a:extLst>
                  <a:ext uri="{FF2B5EF4-FFF2-40B4-BE49-F238E27FC236}">
                    <a16:creationId xmlns:a16="http://schemas.microsoft.com/office/drawing/2014/main" id="{1AAD5C4D-97BF-4626-8DEE-1607FB534B11}"/>
                  </a:ext>
                </a:extLst>
              </p:cNvPr>
              <p:cNvSpPr/>
              <p:nvPr/>
            </p:nvSpPr>
            <p:spPr>
              <a:xfrm>
                <a:off x="6391380" y="6057984"/>
                <a:ext cx="221039" cy="34552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algn="ctr" defTabSz="821531" hangingPunct="0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0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48" name="Grupuj">
                <a:extLst>
                  <a:ext uri="{FF2B5EF4-FFF2-40B4-BE49-F238E27FC236}">
                    <a16:creationId xmlns:a16="http://schemas.microsoft.com/office/drawing/2014/main" id="{1E2384F0-ABF1-4709-A84B-D21D1A28819E}"/>
                  </a:ext>
                </a:extLst>
              </p:cNvPr>
              <p:cNvGrpSpPr/>
              <p:nvPr/>
            </p:nvGrpSpPr>
            <p:grpSpPr>
              <a:xfrm>
                <a:off x="225154" y="-1"/>
                <a:ext cx="5364482" cy="6109098"/>
                <a:chOff x="0" y="0"/>
                <a:chExt cx="5364481" cy="6109096"/>
              </a:xfrm>
            </p:grpSpPr>
            <p:pic>
              <p:nvPicPr>
                <p:cNvPr id="51" name="pasted-image.pdf" descr="pasted-image.pdf">
                  <a:extLst>
                    <a:ext uri="{FF2B5EF4-FFF2-40B4-BE49-F238E27FC236}">
                      <a16:creationId xmlns:a16="http://schemas.microsoft.com/office/drawing/2014/main" id="{A638F613-75F1-476F-8826-83B55DF29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75119"/>
                </a:blip>
                <a:stretch>
                  <a:fillRect/>
                </a:stretch>
              </p:blipFill>
              <p:spPr>
                <a:xfrm>
                  <a:off x="0" y="883482"/>
                  <a:ext cx="5225615" cy="522561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blurRad="63500" dist="12700" dir="5400000" rotWithShape="0">
                    <a:srgbClr val="000000">
                      <a:alpha val="12004"/>
                    </a:srgbClr>
                  </a:outerShdw>
                </a:effectLst>
              </p:spPr>
            </p:pic>
            <p:pic>
              <p:nvPicPr>
                <p:cNvPr id="52" name="people-za.png" descr="people-za.png">
                  <a:extLst>
                    <a:ext uri="{FF2B5EF4-FFF2-40B4-BE49-F238E27FC236}">
                      <a16:creationId xmlns:a16="http://schemas.microsoft.com/office/drawing/2014/main" id="{CAE34C87-552C-4D92-9AA2-08F6391678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7762" y="0"/>
                  <a:ext cx="4170090" cy="25343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3" name="HumanBE_2.png" descr="HumanBE_2.png">
                  <a:extLst>
                    <a:ext uri="{FF2B5EF4-FFF2-40B4-BE49-F238E27FC236}">
                      <a16:creationId xmlns:a16="http://schemas.microsoft.com/office/drawing/2014/main" id="{DA5DA69B-439C-4DC5-8DF5-8A7A005E9F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8866" y="2556107"/>
                  <a:ext cx="5225616" cy="242162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9" name="Prostokąt zaokrąglony">
                <a:extLst>
                  <a:ext uri="{FF2B5EF4-FFF2-40B4-BE49-F238E27FC236}">
                    <a16:creationId xmlns:a16="http://schemas.microsoft.com/office/drawing/2014/main" id="{909F1CE5-65DE-4FF6-8818-E81FFA3CE4AD}"/>
                  </a:ext>
                </a:extLst>
              </p:cNvPr>
              <p:cNvSpPr/>
              <p:nvPr/>
            </p:nvSpPr>
            <p:spPr>
              <a:xfrm rot="960000">
                <a:off x="7162173" y="5003255"/>
                <a:ext cx="869915" cy="1022337"/>
              </a:xfrm>
              <a:prstGeom prst="roundRect">
                <a:avLst>
                  <a:gd name="adj" fmla="val 21505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algn="ctr" defTabSz="821531" hangingPunct="0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0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0" name="14">
                <a:extLst>
                  <a:ext uri="{FF2B5EF4-FFF2-40B4-BE49-F238E27FC236}">
                    <a16:creationId xmlns:a16="http://schemas.microsoft.com/office/drawing/2014/main" id="{050580C6-E16E-4413-A630-187087A4E805}"/>
                  </a:ext>
                </a:extLst>
              </p:cNvPr>
              <p:cNvSpPr txBox="1"/>
              <p:nvPr/>
            </p:nvSpPr>
            <p:spPr>
              <a:xfrm rot="600000">
                <a:off x="6964260" y="5009688"/>
                <a:ext cx="1088969" cy="7080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3578" tIns="53578" rIns="53578" bIns="53578" numCol="1" anchor="ctr">
                <a:noAutofit/>
              </a:bodyPr>
              <a:lstStyle>
                <a:lvl1pPr defTabSz="821531">
                  <a:defRPr sz="2900">
                    <a:solidFill>
                      <a:srgbClr val="13A19A"/>
                    </a:solidFill>
                    <a:latin typeface="Oswald Bold"/>
                    <a:ea typeface="Oswald Bold"/>
                    <a:cs typeface="Oswald Bold"/>
                    <a:sym typeface="Oswald Bold"/>
                  </a:defRPr>
                </a:lvl1pPr>
              </a:lstStyle>
              <a:p>
                <a:pPr algn="ctr" hangingPunct="0"/>
                <a:r>
                  <a:rPr sz="2000" kern="0" dirty="0"/>
                  <a:t>14</a:t>
                </a:r>
              </a:p>
            </p:txBody>
          </p:sp>
        </p:grp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92BA1A11-FE7B-40C8-8D1D-4EF4B66DE164}"/>
                </a:ext>
              </a:extLst>
            </p:cNvPr>
            <p:cNvSpPr txBox="1"/>
            <p:nvPr/>
          </p:nvSpPr>
          <p:spPr>
            <a:xfrm>
              <a:off x="6181697" y="2192156"/>
              <a:ext cx="3081564" cy="8023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algn="ctr" defTabSz="2438339" hangingPunct="0"/>
              <a:r>
                <a:rPr lang="pl-PL" sz="1200" b="1" kern="0" dirty="0">
                  <a:solidFill>
                    <a:srgbClr val="00A2FF">
                      <a:lumMod val="50000"/>
                    </a:srgbClr>
                  </a:solidFill>
                  <a:latin typeface="Bradley Hand ITC" panose="03070402050302030203" pitchFamily="66" charset="0"/>
                  <a:sym typeface="Helvetica Neue"/>
                </a:rPr>
                <a:t>tysiące firm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ED8F5CAE-8385-420B-BCA3-F5B80A4CFA7A}"/>
                </a:ext>
              </a:extLst>
            </p:cNvPr>
            <p:cNvSpPr txBox="1"/>
            <p:nvPr/>
          </p:nvSpPr>
          <p:spPr>
            <a:xfrm>
              <a:off x="9893736" y="1546903"/>
              <a:ext cx="3081564" cy="13082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algn="ctr" defTabSz="2438339" hangingPunct="0"/>
              <a:r>
                <a:rPr lang="pl-PL" sz="1200" b="1" kern="0" dirty="0">
                  <a:solidFill>
                    <a:srgbClr val="00A2FF">
                      <a:lumMod val="50000"/>
                    </a:srgbClr>
                  </a:solidFill>
                  <a:latin typeface="Bradley Hand ITC" panose="03070402050302030203" pitchFamily="66" charset="0"/>
                  <a:sym typeface="Helvetica Neue"/>
                </a:rPr>
                <a:t>Miliony </a:t>
              </a:r>
            </a:p>
            <a:p>
              <a:pPr algn="ctr" defTabSz="2438339" hangingPunct="0"/>
              <a:r>
                <a:rPr lang="pl-PL" sz="1200" b="1" kern="0" dirty="0">
                  <a:solidFill>
                    <a:srgbClr val="00A2FF">
                      <a:lumMod val="50000"/>
                    </a:srgbClr>
                  </a:solidFill>
                  <a:latin typeface="Bradley Hand ITC" panose="03070402050302030203" pitchFamily="66" charset="0"/>
                  <a:sym typeface="Helvetica Neue"/>
                </a:rPr>
                <a:t>pracowników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81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74375" y="414786"/>
            <a:ext cx="9042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Dwie Godziny dla Rodziny</a:t>
            </a: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 dla Człowieka</a:t>
            </a:r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- efekty kampanii w naszej organizacji 2/2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1988128" y="1674674"/>
            <a:ext cx="782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….</a:t>
            </a:r>
            <a:endParaRPr lang="pl-PL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6E4AED8-A662-5500-7928-A7AC1BB7E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5566134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9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89507" y="508971"/>
            <a:ext cx="959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Przebieg XV edycji kampanii </a:t>
            </a:r>
            <a:r>
              <a:rPr lang="pl-PL" sz="3600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HumanBE</a:t>
            </a: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 Dwie Godziny dla Rodziny/dla Człowieka </a:t>
            </a:r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1/2</a:t>
            </a:r>
            <a:endParaRPr lang="pl-PL" sz="3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989507" y="2010218"/>
            <a:ext cx="95982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opisać, wymienić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Działania podjęte w ramach Akcji </a:t>
            </a:r>
            <a:r>
              <a:rPr lang="pl-PL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HumanBE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(konkursy, wydarzenia, </a:t>
            </a:r>
            <a:r>
              <a:rPr lang="pl-PL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etc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w kontekście organizacji akcji współpracowały ze sobą różne działy firmy?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zainspirowaliście inne odziały w Polsce i za granicą do włączenia się w akcję?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poleciliście akcję swoim partnerom biznesowym?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A770C63-BA61-DA4A-492B-2B5AD2BFD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49" y="3487546"/>
            <a:ext cx="8339082" cy="3389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35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74375" y="471056"/>
            <a:ext cx="9520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Przebieg XV edycji kampanii </a:t>
            </a:r>
            <a:r>
              <a:rPr lang="pl-PL" sz="3600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HumanBE</a:t>
            </a: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 Dwie Godziny dla Rodziny/ dla Człowieka </a:t>
            </a:r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2/2</a:t>
            </a:r>
            <a:endParaRPr lang="pl-PL" sz="3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1988128" y="2010217"/>
            <a:ext cx="8312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2564422-98D4-1B82-2BEC-046F149E4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5566134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1117844" y="511757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Komunikacja z pracownikami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1117844" y="1562061"/>
            <a:ext cx="5852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wkleić list do pracowników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Info grafiki, plakaty itp..</a:t>
            </a:r>
          </a:p>
          <a:p>
            <a:endParaRPr lang="pl-PL" sz="20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B7A85FC-D360-39A9-06B6-80794D118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989507" y="471056"/>
            <a:ext cx="5671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Komunikacja </a:t>
            </a:r>
            <a:b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 social mediach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989507" y="2207407"/>
            <a:ext cx="613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wkleić przykładowe posty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880B405-7E11-19BC-F544-5173FE586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870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3612</TotalTime>
  <Words>620</Words>
  <Application>Microsoft Office PowerPoint</Application>
  <PresentationFormat>Panoramiczny</PresentationFormat>
  <Paragraphs>78</Paragraphs>
  <Slides>16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5" baseType="lpstr">
      <vt:lpstr>Arial</vt:lpstr>
      <vt:lpstr>Bradley Hand ITC</vt:lpstr>
      <vt:lpstr>Calibri</vt:lpstr>
      <vt:lpstr>Calibri Light</vt:lpstr>
      <vt:lpstr>Helvetica</vt:lpstr>
      <vt:lpstr>Helvetica Light</vt:lpstr>
      <vt:lpstr>Helvetica Neue</vt:lpstr>
      <vt:lpstr>Helvetica Neue Medium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pakietu Microsoft Office</dc:creator>
  <cp:lastModifiedBy>Agata Gajewska</cp:lastModifiedBy>
  <cp:revision>67</cp:revision>
  <dcterms:created xsi:type="dcterms:W3CDTF">2018-05-28T11:11:58Z</dcterms:created>
  <dcterms:modified xsi:type="dcterms:W3CDTF">2026-06-23T11:50:25Z</dcterms:modified>
</cp:coreProperties>
</file>